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315" r:id="rId3"/>
    <p:sldId id="322" r:id="rId4"/>
    <p:sldId id="324" r:id="rId5"/>
    <p:sldId id="321" r:id="rId6"/>
    <p:sldId id="325" r:id="rId7"/>
    <p:sldId id="327" r:id="rId8"/>
    <p:sldId id="340" r:id="rId9"/>
    <p:sldId id="328" r:id="rId10"/>
    <p:sldId id="329" r:id="rId11"/>
    <p:sldId id="330" r:id="rId12"/>
    <p:sldId id="331" r:id="rId13"/>
    <p:sldId id="332" r:id="rId14"/>
    <p:sldId id="341" r:id="rId15"/>
    <p:sldId id="337" r:id="rId16"/>
    <p:sldId id="339" r:id="rId17"/>
    <p:sldId id="259" r:id="rId1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06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6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06/01/67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06/01/67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 dirty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ประกาศกระทรวงทรัพยากรธรรมชาติและสิ่งแวดล้อม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 smtClean="0">
                <a:solidFill>
                  <a:prstClr val="black"/>
                </a:solidFill>
              </a:rPr>
              <a:t>กำหนดโครงการ กิจการ หรือการดำเนินการ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ที่</a:t>
            </a:r>
            <a:r>
              <a:rPr lang="th-TH" altLang="en-US" sz="3400" dirty="0" smtClean="0">
                <a:solidFill>
                  <a:prstClr val="black"/>
                </a:solidFill>
              </a:rPr>
              <a:t>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ซึ่งต้องจัดทำรายงานการประเมินผลกระทบสิ่งแวดล้อมและหลักเกณฑ์ วิธีการ และเงื่อนไขในการจัดทำรายงานการ</a:t>
            </a:r>
            <a:r>
              <a:rPr lang="th-TH" altLang="en-US" sz="3400" dirty="0" smtClean="0">
                <a:solidFill>
                  <a:prstClr val="black"/>
                </a:solidFill>
              </a:rPr>
              <a:t>ประเมิน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ผลกระทบ</a:t>
            </a:r>
            <a:r>
              <a:rPr lang="th-TH" altLang="en-US" sz="3400" dirty="0" smtClean="0">
                <a:solidFill>
                  <a:prstClr val="black"/>
                </a:solidFill>
              </a:rPr>
              <a:t>สิ่งแวดล้อม พ.ศ. 2566   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5 มกราคม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dirty="0" smtClean="0">
                <a:latin typeface="Cordia New" pitchFamily="34" charset="-34"/>
              </a:rPr>
              <a:t>		</a:t>
            </a:r>
            <a:r>
              <a:rPr lang="th-TH" dirty="0" smtClean="0">
                <a:latin typeface="Cordia New" pitchFamily="34" charset="-34"/>
              </a:rPr>
              <a:t>   (</a:t>
            </a:r>
            <a:r>
              <a:rPr lang="th-TH" dirty="0" smtClean="0">
                <a:latin typeface="Cordia New" pitchFamily="34" charset="-34"/>
              </a:rPr>
              <a:t>4.3) ปกหน้าและปกในของรายงานการประเมินผลกระทบสิ่งแวดล้อม ตามแบบ </a:t>
            </a:r>
            <a:r>
              <a:rPr lang="th-TH" dirty="0" err="1" smtClean="0">
                <a:latin typeface="Cordia New" pitchFamily="34" charset="-34"/>
              </a:rPr>
              <a:t>สผร.</a:t>
            </a:r>
            <a:r>
              <a:rPr lang="th-TH" dirty="0" smtClean="0">
                <a:latin typeface="Cordia New" pitchFamily="34" charset="-34"/>
              </a:rPr>
              <a:t>๑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(4.4) หนังสือรับรองการจัดทำรายงานการประเมินผลกระทบสิ่งแวดล้อม ตามแบบ </a:t>
            </a:r>
            <a:r>
              <a:rPr lang="th-TH" dirty="0" err="1" smtClean="0">
                <a:latin typeface="Cordia New" pitchFamily="34" charset="-34"/>
              </a:rPr>
              <a:t>สผร.</a:t>
            </a:r>
            <a:r>
              <a:rPr lang="th-TH" dirty="0" smtClean="0">
                <a:latin typeface="Cordia New" pitchFamily="34" charset="-34"/>
              </a:rPr>
              <a:t>๒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   (</a:t>
            </a:r>
            <a:r>
              <a:rPr lang="th-TH" dirty="0" smtClean="0">
                <a:latin typeface="Cordia New" pitchFamily="34" charset="-34"/>
              </a:rPr>
              <a:t>4.5) บัญชีรายชื่อผู้จัดทำรายงานการประเมินผลกระทบสิ่งแวดล้อม ตามแบบ </a:t>
            </a:r>
            <a:r>
              <a:rPr lang="th-TH" dirty="0" err="1" smtClean="0">
                <a:latin typeface="Cordia New" pitchFamily="34" charset="-34"/>
              </a:rPr>
              <a:t>สผร.</a:t>
            </a:r>
            <a:r>
              <a:rPr lang="th-TH" dirty="0" smtClean="0">
                <a:latin typeface="Cordia New" pitchFamily="34" charset="-34"/>
              </a:rPr>
              <a:t>๓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(4.6) แบบแสดงรายละเอียดการเสนอรายงานการประเมินผลกระทบสิ่งแวดล้อม ตามแบบ </a:t>
            </a:r>
            <a:r>
              <a:rPr lang="th-TH" dirty="0" err="1" smtClean="0">
                <a:latin typeface="Cordia New" pitchFamily="34" charset="-34"/>
              </a:rPr>
              <a:t>สผร.</a:t>
            </a:r>
            <a:r>
              <a:rPr lang="th-TH" dirty="0" smtClean="0">
                <a:latin typeface="Cordia New" pitchFamily="34" charset="-34"/>
              </a:rPr>
              <a:t>๔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(4.7) สำเนาใบอนุญาตเป็นผู้จัดทำรายงานการประเมินผลกระทบสิ่งแวดล้อม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11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ผู้ดำเนินการ ผู้ขออนุญาตต้องเสนอเอกสาร แผนผัง แผนที่ หรือรูปประกอบการตรวจสอบความถูกต้องครบถ้วนของเอกสาร และสถิติข้อมูลที่ใช้ประกอบการดำเนินงานของเจ้าหน้าที่สำนักงานนโยบายและแผนทรัพยากรธรรมชาติและสิ่งแวดล้อม เกี่ยวกับการพิจารณารายงานการประเมินผลกระทบสิ่งแวดล้อมแต่ละโครงการ กิจการ หรือการดำเนินการนั้น ๆ โดยให้เป็นไปตามที่เลขาธิการสำนักงานนโยบายและแผนทรัพยากรธรรมชาติและสิ่งแวดล้อมประกาศกำหนด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การ</a:t>
            </a:r>
            <a:r>
              <a:rPr lang="th-TH" dirty="0" smtClean="0">
                <a:latin typeface="Cordia New" pitchFamily="34" charset="-34"/>
              </a:rPr>
              <a:t>จัดส่งเอกสารไม่รวมถึงกรณีคณะกรรมการผู้ชำนาญการแต่ละคณะ มีมติให้ผู้ดำเนินการ ผู้ขออนุญาต หรือหน่วยงานของรัฐเจ้าของโครงการ กิจการ หรือการดำเนินการจัดส่งเพิ่มเติม </a:t>
            </a:r>
            <a:endParaRPr lang="th-TH" dirty="0" smtClean="0">
              <a:latin typeface="Cordia New" pitchFamily="34" charset="-34"/>
            </a:endParaRPr>
          </a:p>
          <a:p>
            <a:pPr marL="538163" indent="-363538">
              <a:buFont typeface="Wingdings" panose="05000000000000000000" pitchFamily="2" charset="2"/>
              <a:buChar char="q"/>
            </a:pP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การเสนอรายงานการประเมินผลกระทบสิ่งแวดล้อมสำหรับโครงการ 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ให้เสนอในขั้นตอนตามที่ประกาศนี้</a:t>
            </a:r>
            <a:r>
              <a:rPr lang="th-TH" dirty="0" smtClean="0">
                <a:latin typeface="Cordia New" pitchFamily="34" charset="-34"/>
              </a:rPr>
              <a:t>กำหนด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การจัดทำรายงานผลกระทบสิ่งแวดล้อมสำหรับโครงการ 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จะต้องจัดทำหรือให้การรับรองโดยผู้ได้รับใบอนุญาตเป็นผู้จัดทำรายงานการประเมินผลกระทบสิ่งแวดล้อม ตามแนวทางการจัดทำรายงานการประเมินผลกระทบสิ่งแวดล้อมที่สำนักงานนโยบายและแผนทรัพยากรธรรมชาติและสิ่งแวดล้อมประกาศกำหนด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กรณีประกาศกำหนดเขตพื้นที่และมาตรการคุ้มครองสิ่งแวดล้อมที่ออกตามความในมาตรา 45 แห่งพระราชบัญญัติส่งเสริมและรักษาคุณภาพสิ่งแวดล้อมแห่งชาติ พ.ศ. 2535 แห่งใดมิได้มีการประกาศกำหนดโครงการ 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ซึ่งต้องจัดทำรายงานการประเมินผลกระทบสิ่งแวดล้อมไว้เป็นการเฉพาะ ให้นำโครงการ กิจการ หรือการดำเนินการตามที่กำหนดไว้ในประกาศฉบับนี้ไปใช้บังคับในเขตพื้นที่ให้ใช้มาตรการคุ้มครองสิ่งแวดล้อม</a:t>
            </a:r>
            <a:r>
              <a:rPr lang="th-TH" dirty="0" smtClean="0">
                <a:latin typeface="Cordia New" pitchFamily="34" charset="-34"/>
              </a:rPr>
              <a:t>ด้วย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ผู้ดำเนินการ </a:t>
            </a:r>
            <a:r>
              <a:rPr lang="th-TH" dirty="0" smtClean="0">
                <a:latin typeface="Cordia New" pitchFamily="34" charset="-34"/>
              </a:rPr>
              <a:t>ผู้ขออนุญาต ซึ่งรับผิดชอบโครงการ กิจการ หรือการดำเนินการจัดส่งรายงานการประเมินผลกระทบสิ่งแวดล้อม มายังสำนักงานนโยบายและแผนทรัพยากรธรรมชาติและสิ่งแวดล้อม รวมทั้งนำเข้าข้อมูลเกี่ยวกับรายงานการประเมินผลกระทบสิ่งแวดล้อมสู่ระบบอิเล็กทรอนิกส์ ตามที่สำนักงานนโยบายและแผนทรัพยากรธรรมชาติและสิ่งแวดล้อมประกาศกำหนดด้วย โดยให้ถือว่าสำนักงานนโยบายและแผนทรัพยากรธรรมชาติและสิ่งแวดล้อม ได้รับรายงานไว้ถูกต้อง ครบถ้วนสมบูรณ์ นับแต่วันประทับรับเอกสาร</a:t>
            </a:r>
            <a:r>
              <a:rPr lang="th-TH" dirty="0" smtClean="0">
                <a:latin typeface="Cordia New" pitchFamily="34" charset="-34"/>
              </a:rPr>
              <a:t>		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b="1" dirty="0" smtClean="0">
                <a:latin typeface="Cordia New" pitchFamily="34" charset="-34"/>
              </a:rPr>
              <a:t> </a:t>
            </a:r>
            <a:r>
              <a:rPr lang="th-TH" dirty="0" smtClean="0">
                <a:latin typeface="Cordia New" pitchFamily="34" charset="-34"/>
              </a:rPr>
              <a:t>บทเฉพาะกาล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รายงานการประเมินผลกระทบสิ่งแวดล้อมสำหรับโครงการ 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ที่ได้ยื่นไว้ก่อนประกาศฉบับนี้จะมีผลใช้บังคับ และยังอยู่ระหว่างการพิจารณา ให้ดำเนินการพิจารณาต่อไปจนกว่าคณะกรรมการผู้ชำนาญการจะมีมติอย่างใดอย่างหนึ่งที่ทำให้กระบวนการพิจารณาสิ้นสุดลง หรือกระบวนการพิจารณาสิ้นสุดลงโดยผลของ</a:t>
            </a:r>
            <a:r>
              <a:rPr lang="th-TH" dirty="0" smtClean="0">
                <a:latin typeface="Cordia New" pitchFamily="34" charset="-34"/>
              </a:rPr>
              <a:t>กฎหมาย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ประกาศดังต่อไปนี้ มีผลใช้บังคับต่อไปจนกว่าจะมีประกาศฉบับใหม่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(1) ประกาศสำนักงานนโยบายและแผนทรัพยากรธรรมชาติและสิ่งแวดล้อม เรื่อง แนวทางการมีส่วนร่วมของประชาชนในกระบวนการจัดทำรายงานการประเมินผลกระทบสิ่งแวดล้อม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ให้ประกาศดังต่อไปนี้ มีผลใช้บังคับต่อไปจนกว่าจะมีประกาศฉบับ</a:t>
            </a:r>
            <a:r>
              <a:rPr lang="th-TH" dirty="0" smtClean="0">
                <a:latin typeface="Cordia New" pitchFamily="34" charset="-34"/>
              </a:rPr>
              <a:t>ใหม่ (ต่อ)</a:t>
            </a:r>
            <a:endParaRPr lang="th-TH" dirty="0" smtClean="0"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(2) ประกาศสำนักงานนโยบายและแผนทรัพยากรธรรมชาติและสิ่งแวดล้อม เรื่อง แนวทางการจัดส่งรายงานการประเมินผลกระทบสิ่งแวดล้อม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(3) ประกาศสำนักงานนโยบายและแผนทรัพยากรธรรมชาติและสิ่งแวดล้อม เรื่อง แนวทางการประเมินผลกระทบสิ่งแวดล้อมด้านสุขภาพ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(4) ประกาศสำนักงานนโยบายและแผนทรัพยากรธรรมชาติและสิ่งแวดล้อม เรื่อง แนวทางการจัดทำรายงานการประเมินผลกระทบสิ่งแวดล้อม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17</a:t>
            </a:fld>
            <a:endParaRPr lang="en-US" altLang="en-US" sz="10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ประกาศนี้ให้ใช้บังคับนับแต่วันถัดจากวันประกาศในราชกิจจา</a:t>
            </a:r>
            <a:r>
              <a:rPr lang="th-TH" dirty="0" err="1" smtClean="0">
                <a:latin typeface="Cordia New" pitchFamily="34" charset="-34"/>
              </a:rPr>
              <a:t>นุเบกษา</a:t>
            </a:r>
            <a:r>
              <a:rPr lang="th-TH" dirty="0" smtClean="0">
                <a:latin typeface="Cordia New" pitchFamily="34" charset="-34"/>
              </a:rPr>
              <a:t>เป็นต้นไป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ยกเลิก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(1) ประกาศกระทรวงทรัพยากรธรรมชาติและสิ่งแวดล้อม เรื่อง กำหนดโครงการ กิจการ หรือการดำเนินการ 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ซึ่งต้องจัดทำรายงานการประเมินผลกระทบสิ่งแวดล้อมและหลักเกณฑ์ วิธีการ และเงื่อนไขในการจัดทำรายงานการประเมินผลกระทบสิ่งแวดล้อม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(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2) ประกาศกระทรวงทรัพยากรธรรมชาติและสิ่งแวดล้อม เรื่อง กำหนดโครงการ กิจการ หรือการดำเนินการ 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ซึ่งต้องจัดทำรายงานการประเมินผลกระทบสิ่งแวดล้อมและหลักเกณฑ์ วิธีการ และเงื่อนไขในการจัดทำรายงานการประเมินผลกระทบสิ่งแวดล้อม (ฉบับที่ 2) พ.ศ. 2562</a:t>
            </a:r>
            <a:endParaRPr lang="th-TH" dirty="0" smtClean="0">
              <a:solidFill>
                <a:srgbClr val="FF0000"/>
              </a:solidFill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ยกเลิก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(3) ประกาศกระทรวงทรัพยากรธรรมชาติและสิ่งแวดล้อม เรื่อง กำหนดโครงการ กิจการ หรือการดำเนินการ 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ซึ่งต้องจัดทำรายงานการประเมินผลกระทบสิ่งแวดล้อมและหลักเกณฑ์ วิธีการ และเงื่อนไขในการจัดทำรายงานการประเมินผลกระทบสิ่งแวดล้อม (ฉบับที่ 3) พ.ศ. 2565</a:t>
            </a:r>
          </a:p>
          <a:p>
            <a:pPr marL="538163" indent="-363538"/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(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4) ประกาศกระทรวงทรัพยากรธรรมชาติและสิ่งแวดล้อม เรื่อง กำหนดโครงการ กิจการ หรือการดำเนินการ 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ซึ่งต้องจัดทำรายงานการประเมินผลกระทบสิ่งแวดล้อมและหลักเกณฑ์ วิธีการ และเงื่อนไขในการจัดทำรายงานการประเมินผลกระทบสิ่งแวดล้อม (ฉบับที่ 4) </a:t>
            </a:r>
            <a:r>
              <a:rPr lang="th-TH" dirty="0" err="1" smtClean="0">
                <a:solidFill>
                  <a:srgbClr val="FF0000"/>
                </a:solidFill>
                <a:latin typeface="Cordia New" pitchFamily="34" charset="-34"/>
              </a:rPr>
              <a:t>พ.ศ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 2565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b="1" dirty="0" smtClean="0">
                <a:latin typeface="Cordia New" pitchFamily="34" charset="-34"/>
              </a:rPr>
              <a:t>หมวด </a:t>
            </a:r>
            <a:r>
              <a:rPr lang="th-TH" b="1" dirty="0" smtClean="0">
                <a:latin typeface="Cordia New" pitchFamily="34" charset="-34"/>
              </a:rPr>
              <a:t>1 </a:t>
            </a:r>
            <a:r>
              <a:rPr lang="th-TH" dirty="0" smtClean="0">
                <a:latin typeface="Cordia New" pitchFamily="34" charset="-34"/>
              </a:rPr>
              <a:t>โครงการ </a:t>
            </a:r>
            <a:r>
              <a:rPr lang="th-TH" dirty="0" smtClean="0">
                <a:latin typeface="Cordia New" pitchFamily="34" charset="-34"/>
              </a:rPr>
              <a:t>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ซึ่งต้องจัดทำรายงานการประเมินผลกระทบสิ่งแวดล้อม</a:t>
            </a:r>
            <a:endParaRPr lang="th-TH" dirty="0" smtClean="0">
              <a:latin typeface="Cordia New" pitchFamily="34" charset="-34"/>
            </a:endParaRPr>
          </a:p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โครงการ กิจการ หรือการดำเนินการใดของรัฐหรือที่รัฐจะอนุญาต ตามขนาดที่กำหนดไว้ในเอกสารท้ายประกาศ เป็นโครงการ 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ซึ่งผู้ดำเนินการหรือผู้ขออนุญาตต้องจัดทำรายงานการประเมินผลกระทบ</a:t>
            </a:r>
            <a:r>
              <a:rPr lang="th-TH" dirty="0" smtClean="0">
                <a:latin typeface="Cordia New" pitchFamily="34" charset="-34"/>
              </a:rPr>
              <a:t>สิ่งแวดล้อม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โครงการ กิจการ หรือการดำเนินการใดของรัฐหรือที่รัฐจะอนุญาต แต่มีขนาดไม่ถึงตามที่กำหนดไว้ในข้อ 3 หากมีการขยายขนาดของโครงการ กิจการ หรือการดำเนินการดังกล่าวในภายหลังจนถึงเกณฑ์ที่กำหนดไว้ หรือกรณีโครงการ กิจการ หรือการดำเนินการใดที่เป็นการดำเนินการมาก่อนมีการประกาศกำหนดประเภทและขนาดให้ต้องจัดทำรายงานการประเมินผลกระทบสิ่งแวดล้อม หากมีการขยายขนาดของโครงการ กิจการ หรือการดำเนินการดังกล่าวในภายหลังจากที่ได้รับอนุญาตตามกฎหมาย ผู้ดำเนินการหรือผู้ขออนุญาตจะต้องจัดทำรายงานให้เป็นไปตามที่กำหนดไว้ในประกาศฉบับนี้ด้วย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dirty="0" smtClean="0">
                <a:latin typeface="Cordia New" pitchFamily="34" charset="-34"/>
              </a:rPr>
              <a:t>		</a:t>
            </a:r>
            <a:r>
              <a:rPr lang="th-TH" dirty="0" smtClean="0">
                <a:latin typeface="Cordia New" pitchFamily="34" charset="-34"/>
              </a:rPr>
              <a:t>กรณีที่โครงการ กิจการ หรือการดำเนินการใดมีการจัดทำรายงานการประเมินผลกระทบสิ่งแวดล้อมตามประกาศที่ออกตามกฎหมายว่าด้วยการส่งเสริมและรักษาคุณภาพสิ่งแวดล้อมแห่งชาติไว้แล้วและไม่ว่ากรณีเจ้าหน้าที่ของรัฐซึ่งมีอำนาจอนุญาตได้นำมาตรการป้องกันและแก้ไขผลกระทบสิ่งแวดล้อม มาตรการติดตามตรวจสอบผลกระทบสิ่งแวดล้อม และการจัดส่งรายงานผลการปฏิบัติตามมาตรการดังกล่าวไปกำหนดเป็นเงื่อนไขในการสั่งอนุญาตหรือต่อใบอนุญาตตามกฎหมายในเรื่องนั้นหรือไม่ก็ตาม หากมีการเปลี่ยนแปลงรายละเอียดอย่างใดๆ หรือการขยายขนาดของโครงการ กิจการ หรือการดำเนินการให้แตกต่างไปจากที่กำหนดไว้ในรายงาน ผู้ดำเนินการหรือผู้ขออนุญาตจะต้องจัดทำข้อมูล หรือรายงานการแก้ไขเปลี่ยนแปลงรายละเอียด หรือจัดทำเป็นรายงานการประเมินผลกระทบสิ่งแวดล้อมฉบับใหม่ ให้สอดคล้องและเป็นไปตามเงื่อนไขการเปลี่ยนแปลงที่กำหนดไว้ในมาตรการด้านสิ่งแวดล้อมของโครงการ กิจการ หรือการดำเนินการนั้นๆ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b="1" dirty="0" smtClean="0">
                <a:latin typeface="Cordia New" pitchFamily="34" charset="-34"/>
              </a:rPr>
              <a:t>หมวด </a:t>
            </a:r>
            <a:r>
              <a:rPr lang="th-TH" b="1" dirty="0" smtClean="0">
                <a:latin typeface="Cordia New" pitchFamily="34" charset="-34"/>
              </a:rPr>
              <a:t>2 </a:t>
            </a:r>
            <a:r>
              <a:rPr lang="th-TH" dirty="0" smtClean="0">
                <a:latin typeface="Cordia New" pitchFamily="34" charset="-34"/>
              </a:rPr>
              <a:t>หลักเกณฑ์ </a:t>
            </a:r>
            <a:r>
              <a:rPr lang="th-TH" dirty="0" smtClean="0">
                <a:latin typeface="Cordia New" pitchFamily="34" charset="-34"/>
              </a:rPr>
              <a:t>วิธีการ และเงื่อนไขในการจัดทำรายงานการประเมินผลกระทบสิ่งแวดล้อม</a:t>
            </a:r>
            <a:endParaRPr lang="th-TH" dirty="0" smtClean="0">
              <a:latin typeface="Cordia New" pitchFamily="34" charset="-34"/>
            </a:endParaRP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การจัดทำรายงานการประเมินผลกระทบสิ่งแวดล้อมของโครงการ 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 ของประชาชนในชุมชนอย่างรุนแรง ซึ่งผู้ดำเนินการหรือผู้ขออนุญาตต้องจัดทำรายงานการประเมินผลกระทบสิ่งแวดล้อม ตามข้อ 3 และประกอบไปด้วยสาระสำคัญตามที่กำหนดในประกาศฉบับนี้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1) รายงานฉบับหลัก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(1.1) บทนำ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(1.2) รายละเอียดโครงการ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(1.3) สภาพสิ่งแวดล้อมปัจจุบัน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(1.4) การประเมินผลกระทบสิ่งแวดล้อม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   (1.5</a:t>
            </a:r>
            <a:r>
              <a:rPr lang="th-TH" dirty="0" smtClean="0">
                <a:latin typeface="Cordia New" pitchFamily="34" charset="-34"/>
              </a:rPr>
              <a:t>) มาตรการป้องกันและแก้ไขผลกระทบสิ่งแวดล้อม และมาตรการติดตามตรวจสอบผลกระทบสิ่งแวดล้อม </a:t>
            </a:r>
            <a:endParaRPr lang="th-TH" dirty="0" smtClean="0">
              <a:latin typeface="Cordia New" pitchFamily="34" charset="-34"/>
            </a:endParaRP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(2) ส่วนประกอบท้ายรายงานการประเมินผลกระทบสิ่งแวดล้อม ได้แก่ รายการอ้างอิงและภาคผนวก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3) กรณีโครงการ กิจการ หรือการดำเนินการของหน่วยงานของรัฐ หรือหน่วยงานของรัฐดำเนินการร่วมกับเอกชน ให้ผู้ดำเนินการ ผู้ขออนุญาต หรือหน่วยงานของรัฐเจ้าของโครงการ กิจการ หรือการดำเนินการ จัดทำรายงานฉบับย่อ โดยมีสาระสำคัญอย่างน้อย ได้แก่ 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(3.1) บทนำ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(3.2) รายละเอียดโครงการ กิจการ หรือการดำเนินการโดยสังเขป และสรุปผลกระทบสิ่งแวดล้อมที่สำคัญ ซึ่งมีเนื้อหาเช่นเดียวกับรายงานฉบับหลัก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(3.3) ตารางมาตรการป้องกันและแก้ไขผลกระทบสิ่งแวดล้อมและมาตรการการติดตามตรวจสอบผลกระทบสิ่งแวดล้อม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dirty="0" smtClean="0">
                <a:latin typeface="Cordia New" pitchFamily="34" charset="-34"/>
              </a:rPr>
              <a:t>		(4) ผู้ดำเนินการ ผู้ขออนุญาตหรือหน่วยงานของรัฐเจ้าของโครงการ กิจการ หรือการดำเนินการเสนอรายงานการประเมินผลกระทบสิ่งแวดล้อมตามรูปแบบของการจัดทำตามที่กำหนด พร้อมกับแนบเอกสารตามที่กำหนด ดังต่อไปนี้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   </a:t>
            </a:r>
            <a:r>
              <a:rPr lang="th-TH" dirty="0" smtClean="0">
                <a:latin typeface="Cordia New" pitchFamily="34" charset="-34"/>
              </a:rPr>
              <a:t>(4.1) ต้นฉบับรายงานหลัก ตาม (1)  สำเนาต้นฉบับรายงานหลัก และข้อมูลต้นฉบับรายงานหลักในรูปแบบไฟล์อิเล็กทรอนิกส์ ตามแนวทางการจัดส่งรายงานการประเมินผลกระทบสิ่งแวดล้อมที่สำนักงานนโยบายและแผนทรัพยากรธรรมชาติและสิ่งแวดล้อมประกาศ</a:t>
            </a:r>
            <a:r>
              <a:rPr lang="th-TH" dirty="0" smtClean="0">
                <a:latin typeface="Cordia New" pitchFamily="34" charset="-34"/>
              </a:rPr>
              <a:t>กำหนด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(4.2) กรณีโครงการ กิจการ หรือการดำเนินการ ของหน่วยงานของรัฐหรือหน่วยงานดำเนินการร่วมกับเอกชนที่ต้องจัดทำรายงานฉบับย่อตาม (3) ผู้ดำเนินการ ผู้ขออนุญาตหรือหน่วยงานของรัฐเจ้าของโครงการ กิจการ หรือการดำเนินการจัดส่งต้นฉบับของรายงานฉบับย่อและข้อมูลต้นฉบับรายงานฉบับย่อในรูปแบบไฟล์อิเล็กทรอนิกส์  ตามแนวทางการจัดส่งรายงานการประเมินผลกระทบสิ่งแวดล้อมที่สำนักงานนโยบายและแผนทรัพยากรธรรมชาติและสิ่งแวดล้อมประกาศกำหนด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911</Words>
  <Application>Microsoft Office PowerPoint</Application>
  <PresentationFormat>นำเสนอทางหน้าจอ (4:3)</PresentationFormat>
  <Paragraphs>112</Paragraphs>
  <Slides>17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18" baseType="lpstr">
      <vt:lpstr>1_Office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Win_IT</cp:lastModifiedBy>
  <cp:revision>144</cp:revision>
  <dcterms:created xsi:type="dcterms:W3CDTF">2021-09-20T08:12:31Z</dcterms:created>
  <dcterms:modified xsi:type="dcterms:W3CDTF">2024-01-06T09:38:36Z</dcterms:modified>
</cp:coreProperties>
</file>